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7"/>
  </p:notesMasterIdLst>
  <p:handoutMasterIdLst>
    <p:handoutMasterId r:id="rId18"/>
  </p:handoutMasterIdLst>
  <p:sldIdLst>
    <p:sldId id="256" r:id="rId4"/>
    <p:sldId id="441" r:id="rId5"/>
    <p:sldId id="442" r:id="rId6"/>
    <p:sldId id="453" r:id="rId7"/>
    <p:sldId id="443" r:id="rId8"/>
    <p:sldId id="446" r:id="rId9"/>
    <p:sldId id="447" r:id="rId10"/>
    <p:sldId id="445" r:id="rId11"/>
    <p:sldId id="448" r:id="rId12"/>
    <p:sldId id="444" r:id="rId13"/>
    <p:sldId id="449" r:id="rId14"/>
    <p:sldId id="455" r:id="rId15"/>
    <p:sldId id="454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3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STAARS/STAAARS+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November</a:t>
            </a:r>
            <a:r>
              <a:rPr lang="en-US" sz="2700" dirty="0">
                <a:latin typeface="Georgia" pitchFamily="18" charset="0"/>
              </a:rPr>
              <a:t> 1, 2021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All Things Grants: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Some Insights on Successful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(and Not So Successful)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Research </a:t>
            </a:r>
            <a:r>
              <a:rPr lang="en-US" sz="3200" b="1" dirty="0" err="1">
                <a:latin typeface="Georgia" pitchFamily="18" charset="0"/>
              </a:rPr>
              <a:t>Grantsmanship</a:t>
            </a:r>
            <a:endParaRPr lang="en-US" sz="32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98107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Abstract and 1</a:t>
            </a:r>
            <a:r>
              <a:rPr lang="en-US" sz="2400" b="1" baseline="30000" dirty="0">
                <a:latin typeface="Georgia" pitchFamily="18" charset="0"/>
              </a:rPr>
              <a:t>st</a:t>
            </a:r>
            <a:r>
              <a:rPr lang="en-US" sz="2400" b="1" dirty="0">
                <a:latin typeface="Georgia" pitchFamily="18" charset="0"/>
              </a:rPr>
              <a:t> page are make-or-break: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Only thing all reviewers/POs read. POs use to assign reviewers.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Review panelists in major competitions handle many (often 15-50) proposals. Catch their interest right away.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POs/panelists are non-specialists. Make your case clearly.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Describe the conceptual forest before the technical trees: why does this matter? What outcomes and impacts to expect?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colleagues/</a:t>
            </a:r>
            <a:r>
              <a:rPr lang="en-US" sz="2400" dirty="0" err="1">
                <a:latin typeface="Georgia" pitchFamily="18" charset="0"/>
              </a:rPr>
              <a:t>nonspecialist</a:t>
            </a:r>
            <a:r>
              <a:rPr lang="en-US" sz="2400" dirty="0">
                <a:latin typeface="Georgia" pitchFamily="18" charset="0"/>
              </a:rPr>
              <a:t> friends to take 5-10 minutes to read and critique your 1</a:t>
            </a:r>
            <a:r>
              <a:rPr lang="en-US" sz="2400" baseline="30000" dirty="0">
                <a:latin typeface="Georgia" pitchFamily="18" charset="0"/>
              </a:rPr>
              <a:t>st</a:t>
            </a:r>
            <a:r>
              <a:rPr lang="en-US" sz="2400" dirty="0">
                <a:latin typeface="Georgia" pitchFamily="18" charset="0"/>
              </a:rPr>
              <a:t> page/abstract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Be clear and concise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You need to market the research. Persuasive writing differs from scientific writing.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Rewrite and edit ruthlessly … ‘shitty first drafts’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9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3" y="1143000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Budgets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Draft a budget early, establish what is feasible and cost effective, then design accordingly.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early input from accounting staff on budget/justification. Don’t forget little things (e.g., visas, airport transfers)</a:t>
            </a:r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Delicate balance b/n under-budgeting and padding. When permitted, build in a small buffer for FX/fare fluctuations, etc.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the matching expectations (formal and informal)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Indirect costs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Empirical Study Design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you plan to collect data, explain precisely the design: sample size (power calculations), etc.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705600" y="1501"/>
            <a:ext cx="243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Arithmetic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13716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won a research award … congratulations! </a:t>
            </a:r>
            <a:r>
              <a:rPr lang="en-US" sz="2400" b="1" dirty="0">
                <a:latin typeface="Georgia" pitchFamily="18" charset="0"/>
                <a:sym typeface="Wingdings" panose="05000000000000000000" pitchFamily="2" charset="2"/>
              </a:rPr>
              <a:t>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Contracting Details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Check/know the intellectual property rights provisions!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 about budget variance rules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amendment/NCE options … just in case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and heed the reporting requirements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</a:t>
            </a:r>
            <a:r>
              <a:rPr lang="en-US" sz="2400" dirty="0" err="1">
                <a:latin typeface="Georgia" pitchFamily="18" charset="0"/>
              </a:rPr>
              <a:t>subawards</a:t>
            </a:r>
            <a:r>
              <a:rPr lang="en-US" sz="2400" dirty="0">
                <a:latin typeface="Georgia" pitchFamily="18" charset="0"/>
              </a:rPr>
              <a:t> established promptly (they take time </a:t>
            </a:r>
            <a:r>
              <a:rPr lang="en-US" sz="2400" dirty="0">
                <a:latin typeface="Georgia" pitchFamily="18" charset="0"/>
                <a:sym typeface="Wingdings" pitchFamily="2" charset="2"/>
              </a:rPr>
              <a:t> )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Institutional Review Board </a:t>
            </a:r>
          </a:p>
          <a:p>
            <a:r>
              <a:rPr lang="en-US" sz="2400" dirty="0">
                <a:latin typeface="Georgia" pitchFamily="18" charset="0"/>
              </a:rPr>
              <a:t>– Do it promptly/accurately! Allow adequate time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1501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If successful … </a:t>
            </a: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0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Why is </a:t>
            </a:r>
            <a:r>
              <a:rPr lang="en-US" sz="2400" b="1" dirty="0" err="1">
                <a:latin typeface="Georgia" pitchFamily="18" charset="0"/>
              </a:rPr>
              <a:t>grantsmanship</a:t>
            </a:r>
            <a:r>
              <a:rPr lang="en-US" sz="2400" b="1" dirty="0">
                <a:latin typeface="Georgia" pitchFamily="18" charset="0"/>
              </a:rPr>
              <a:t> important?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Resources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Research costs $. Grants are typically the main source.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Visibility</a:t>
            </a:r>
          </a:p>
          <a:p>
            <a:pPr marL="512763"/>
            <a:r>
              <a:rPr lang="en-US" sz="2400" dirty="0" err="1">
                <a:latin typeface="Georgia" pitchFamily="18" charset="0"/>
              </a:rPr>
              <a:t>Grantsmaking</a:t>
            </a:r>
            <a:r>
              <a:rPr lang="en-US" sz="2400" dirty="0">
                <a:latin typeface="Georgia" pitchFamily="18" charset="0"/>
              </a:rPr>
              <a:t> organizations take a keen interest in the results of projects they fund. Built-in audience for your work and often dissemination/publicity as well.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latin typeface="Georgia" pitchFamily="18" charset="0"/>
              </a:rPr>
              <a:t>Linkages</a:t>
            </a: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       Reviewers/program officers can often link you to people,   </a:t>
            </a:r>
          </a:p>
          <a:p>
            <a:r>
              <a:rPr lang="en-US" sz="2400" dirty="0">
                <a:latin typeface="Georgia" pitchFamily="18" charset="0"/>
              </a:rPr>
              <a:t>       groups or new work underway of which you were unaware.</a:t>
            </a:r>
          </a:p>
          <a:p>
            <a:pPr marL="457200" indent="-457200">
              <a:buAutoNum type="arabicPeriod" startAt="4"/>
            </a:pPr>
            <a:r>
              <a:rPr lang="en-US" sz="2400" b="1" dirty="0">
                <a:latin typeface="Georgia" pitchFamily="18" charset="0"/>
              </a:rPr>
              <a:t>Feedback</a:t>
            </a:r>
          </a:p>
          <a:p>
            <a:r>
              <a:rPr lang="en-US" sz="2400" dirty="0">
                <a:latin typeface="Georgia" pitchFamily="18" charset="0"/>
              </a:rPr>
              <a:t>       Early constructive criticism improves research quality</a:t>
            </a:r>
          </a:p>
          <a:p>
            <a:pPr marL="457200" indent="-457200">
              <a:buAutoNum type="arabicPeriod" startAt="5"/>
            </a:pPr>
            <a:r>
              <a:rPr lang="en-US" sz="2400" b="1" dirty="0">
                <a:latin typeface="Georgia" pitchFamily="18" charset="0"/>
              </a:rPr>
              <a:t>Success breeds success</a:t>
            </a:r>
          </a:p>
          <a:p>
            <a:r>
              <a:rPr lang="en-US" sz="2400" dirty="0">
                <a:latin typeface="Georgia" pitchFamily="18" charset="0"/>
              </a:rPr>
              <a:t>       Successful grants often bring noncompetitive follow-on $.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Basic process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8" y="55361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It takes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TIME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… both to prepare winning proposals and to do the work. Apply early and often. (Note: worst case = no successful proposals; 2</a:t>
            </a:r>
            <a:r>
              <a:rPr lang="en-US" sz="2400" baseline="30000" dirty="0">
                <a:latin typeface="Georgia" pitchFamily="18" charset="0"/>
              </a:rPr>
              <a:t>nd</a:t>
            </a:r>
            <a:r>
              <a:rPr lang="en-US" sz="2400" dirty="0">
                <a:latin typeface="Georgia" pitchFamily="18" charset="0"/>
              </a:rPr>
              <a:t> worst case = all proposals successful)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499" y="142753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idea/ prelim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43" y="3482088"/>
            <a:ext cx="1864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Search for grant 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40" y="2438400"/>
            <a:ext cx="1864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base proposal/budget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98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Contact POs/ submit LOI/EOI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Redraft proposal/ Submit </a:t>
            </a:r>
            <a:r>
              <a:rPr lang="en-US" u="sng" dirty="0"/>
              <a:t>on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 award/ reviews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199" y="3643699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Negotiate contract details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0062" y="25908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Complete </a:t>
            </a:r>
            <a:r>
              <a:rPr lang="en-US" u="sng" dirty="0"/>
              <a:t>all</a:t>
            </a:r>
            <a:r>
              <a:rPr lang="en-US" dirty="0"/>
              <a:t> project steps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9800" y="143166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File reports  </a:t>
            </a:r>
          </a:p>
          <a:p>
            <a:r>
              <a:rPr lang="en-US" u="sng" dirty="0"/>
              <a:t>on 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4556313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Draft proposal/ get feedback</a:t>
            </a:r>
          </a:p>
        </p:txBody>
      </p:sp>
      <p:sp>
        <p:nvSpPr>
          <p:cNvPr id="20" name="Curved Down Arrow 19"/>
          <p:cNvSpPr/>
          <p:nvPr/>
        </p:nvSpPr>
        <p:spPr>
          <a:xfrm flipH="1">
            <a:off x="2057397" y="998408"/>
            <a:ext cx="4876800" cy="429128"/>
          </a:xfrm>
          <a:prstGeom prst="curvedDownArrow">
            <a:avLst>
              <a:gd name="adj1" fmla="val 25000"/>
              <a:gd name="adj2" fmla="val 50000"/>
              <a:gd name="adj3" fmla="val 2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1036319" y="2073867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H="1">
            <a:off x="1059617" y="30847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1017121" y="41515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397" y="4895165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05299" y="4941332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05601" y="4952215"/>
            <a:ext cx="23446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7772400" y="4333797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7689461" y="3330162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669236" y="2247228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00650" y="1831729"/>
            <a:ext cx="440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A rough funded research project development cycle</a:t>
            </a:r>
          </a:p>
          <a:p>
            <a:pPr algn="ctr"/>
            <a:r>
              <a:rPr lang="en-US" sz="2400" b="1" dirty="0">
                <a:latin typeface="Georgia" pitchFamily="18" charset="0"/>
              </a:rPr>
              <a:t>(2-24 months to award)</a:t>
            </a:r>
          </a:p>
        </p:txBody>
      </p:sp>
    </p:spTree>
    <p:extLst>
      <p:ext uri="{BB962C8B-B14F-4D97-AF65-F5344CB8AC3E}">
        <p14:creationId xmlns:p14="http://schemas.microsoft.com/office/powerpoint/2010/main" val="391923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The ‘7 Rs’ of successful research grant proposals: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Originality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Relevance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Relationships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Results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Reading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Writing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Arithmetic 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principles: The 7 </a:t>
            </a:r>
            <a:r>
              <a:rPr lang="en-US" sz="3000" b="1" kern="0" dirty="0" err="1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Innovative ideas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Agencies want interesting new ideas that improve a scientific field or the world… Especially for research and career development grants from scientific agencies (e.g., NSF), but even true for training grants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Key issues: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Who reviews? Establish the sort of originality reviewers/panel seek … basic/applied? theory/methods/evidence?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clear: is contribution theory, methods, empirical results?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Why is this interesting/important?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empirics, clearly specify hypotheses, explain theoretical basis of these hypotheses, identify prospective competing hypotheses, how to falsify/test, and make the identification strategy clear.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Originality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Relevance to the sponsor agency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Different </a:t>
            </a:r>
            <a:r>
              <a:rPr lang="en-US" sz="2400" dirty="0" err="1">
                <a:latin typeface="Georgia" pitchFamily="18" charset="0"/>
              </a:rPr>
              <a:t>grantsmakers</a:t>
            </a:r>
            <a:r>
              <a:rPr lang="en-US" sz="2400" dirty="0">
                <a:latin typeface="Georgia" pitchFamily="18" charset="0"/>
              </a:rPr>
              <a:t> want different things: basic vs. applied, disciplinary vs. problem-focused, sector-specific or not, etc. Know your audience and tailor accordingly!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Adapt, don’t recycle, a proposal from one agency to the next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Relevance to the field/broader world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government-funded research, the agency has political masters … give them the ‘broader impacts’ summary they need to justify your grant: how will your work help solve societal problems?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original discovery promised worth knowing? Why?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Relevance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Relationships w/program officer(s)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They don’t want to waste their time or yours.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whether your ideas are of interest to their program.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how the review process works, who makes the decisions ultimately, and on what criteria.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Look @/ask for sample successful proposals as models.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for feedback after a decision (esp. an adverse one!).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Relationships w/other investigators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Give others constructive, timely feedback and ask for same.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Recognize others’ contributions … we all stand on the shoulders of giants. Crediting others in no way reduces your contributions. If anything, it enhances your credibility!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943600" y="1501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Relationships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74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Agencies want some assurance a grant will pay off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Clearly articulated impact pathways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research plan sound, in terms of data, methods, etc.? Why should funder believe findings will prove valid?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there a clear strategy for publication, uptake, etc.?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Track record of PI and team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Are PIs qualified to do the work? Pay attention to </a:t>
            </a:r>
            <a:r>
              <a:rPr lang="en-US" sz="2400" dirty="0" err="1">
                <a:latin typeface="Georgia" pitchFamily="18" charset="0"/>
              </a:rPr>
              <a:t>cvs</a:t>
            </a:r>
            <a:r>
              <a:rPr lang="en-US" sz="2400" dirty="0">
                <a:latin typeface="Georgia" pitchFamily="18" charset="0"/>
              </a:rPr>
              <a:t>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Do PIs have a record of delivering promised results?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interdisciplinary projects, viability of the whole is crucial … sell the team! Do you have the right people?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Preliminary data show the approach has promise</a:t>
            </a:r>
          </a:p>
          <a:p>
            <a:r>
              <a:rPr lang="en-US" sz="2400" dirty="0">
                <a:latin typeface="Georgia" pitchFamily="18" charset="0"/>
              </a:rPr>
              <a:t>-   Try to leverage current research to seed the next project.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096000" y="1501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Results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3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55613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Read the instructions!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 program solicitation will usually bring out the key areas (incl. buzzwords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r>
              <a:rPr lang="en-US" sz="2400" dirty="0">
                <a:latin typeface="Georgia" pitchFamily="18" charset="0"/>
              </a:rPr>
              <a:t>) to emphasize.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Failure to follow submission instructions precisely commonly leads to outright rejection. Pay attention to the details!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the relevant literature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where the current research frontier lies. Keep lit review brief but cite seminal/current work you build on.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other (un)successful proposals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asked, colleagues and program officers will often share prior proposals related to your proposed theme.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Query program officers about their perceived weaknesses.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858000" y="1501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12851</TotalTime>
  <Words>1129</Words>
  <Application>Microsoft Office PowerPoint</Application>
  <PresentationFormat>On-screen Show (4:3)</PresentationFormat>
  <Paragraphs>152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STAARS/STAAARS+ professional development workshop November 1, 2021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701</cp:revision>
  <cp:lastPrinted>2012-10-16T03:05:11Z</cp:lastPrinted>
  <dcterms:created xsi:type="dcterms:W3CDTF">2010-06-02T17:17:22Z</dcterms:created>
  <dcterms:modified xsi:type="dcterms:W3CDTF">2021-10-29T19:31:18Z</dcterms:modified>
</cp:coreProperties>
</file>